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fsd.multiurok.ru/html/2019/12/16/s_5df737cb10628/1291759_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143116"/>
            <a:ext cx="5286412" cy="428275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7" y="214290"/>
            <a:ext cx="828680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Профилактика употребления ПАВ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428604"/>
            <a:ext cx="7772400" cy="307181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</a:t>
            </a:r>
          </a:p>
          <a:p>
            <a:pPr>
              <a:buNone/>
            </a:pPr>
            <a:r>
              <a:rPr lang="ru-RU" dirty="0" smtClean="0"/>
              <a:t>     В </a:t>
            </a:r>
            <a:r>
              <a:rPr lang="ru-RU" dirty="0" smtClean="0"/>
              <a:t>современном мире распространение употребления </a:t>
            </a:r>
            <a:r>
              <a:rPr lang="ru-RU" b="1" dirty="0" err="1" smtClean="0"/>
              <a:t>психоактивных</a:t>
            </a:r>
            <a:r>
              <a:rPr lang="ru-RU" b="1" dirty="0" smtClean="0"/>
              <a:t> веществ </a:t>
            </a:r>
            <a:r>
              <a:rPr lang="ru-RU" dirty="0" smtClean="0"/>
              <a:t>приобрело характер </a:t>
            </a:r>
            <a:r>
              <a:rPr lang="ru-RU" dirty="0" smtClean="0"/>
              <a:t>эпидемии.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Все </a:t>
            </a:r>
            <a:r>
              <a:rPr lang="ru-RU" dirty="0" smtClean="0"/>
              <a:t>химические соединения растительного и синтетического происхождения, непосредственно влияющие на психическое состояние человека, принято называть  </a:t>
            </a:r>
            <a:r>
              <a:rPr lang="ru-RU" b="1" dirty="0" err="1" smtClean="0"/>
              <a:t>психоактивными</a:t>
            </a:r>
            <a:r>
              <a:rPr lang="ru-RU" b="1" dirty="0" smtClean="0"/>
              <a:t> веществами. </a:t>
            </a:r>
            <a:endParaRPr lang="ru-RU" b="1" dirty="0" smtClean="0"/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К </a:t>
            </a:r>
            <a:r>
              <a:rPr lang="ru-RU" b="1" dirty="0" smtClean="0">
                <a:solidFill>
                  <a:srgbClr val="FF0000"/>
                </a:solidFill>
              </a:rPr>
              <a:t>ним относят </a:t>
            </a:r>
            <a:r>
              <a:rPr lang="ru-RU" b="1" dirty="0" err="1" smtClean="0">
                <a:solidFill>
                  <a:srgbClr val="FF0000"/>
                </a:solidFill>
              </a:rPr>
              <a:t>алгоколь</a:t>
            </a:r>
            <a:r>
              <a:rPr lang="ru-RU" b="1" dirty="0" smtClean="0">
                <a:solidFill>
                  <a:srgbClr val="FF0000"/>
                </a:solidFill>
              </a:rPr>
              <a:t>,  табак, сигареты, наркотики.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26626" name="Picture 2" descr="https://1.bp.blogspot.com/-35Uf5FoL6Dg/W6nhcKDypXI/AAAAAAAAKeg/Cq40WVUXTa85JjbxS54GoT_8-O_j7U_nACLcBGAs/s1600/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4286256"/>
            <a:ext cx="6263781" cy="1975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928670"/>
            <a:ext cx="7772400" cy="4357718"/>
          </a:xfrm>
        </p:spPr>
        <p:txBody>
          <a:bodyPr/>
          <a:lstStyle/>
          <a:p>
            <a:r>
              <a:rPr lang="ru-RU" sz="1600" b="1" i="1" dirty="0" smtClean="0">
                <a:solidFill>
                  <a:srgbClr val="FF0000"/>
                </a:solidFill>
              </a:rPr>
              <a:t/>
            </a:r>
            <a:br>
              <a:rPr lang="ru-RU" sz="1600" b="1" i="1" dirty="0" smtClean="0">
                <a:solidFill>
                  <a:srgbClr val="FF0000"/>
                </a:solidFill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- Неблагополучная </a:t>
            </a:r>
            <a:r>
              <a:rPr lang="ru-RU" sz="1600" dirty="0" smtClean="0"/>
              <a:t>семья</a:t>
            </a:r>
            <a:br>
              <a:rPr lang="ru-RU" sz="1600" dirty="0" smtClean="0"/>
            </a:br>
            <a:r>
              <a:rPr lang="ru-RU" sz="1600" dirty="0" smtClean="0"/>
              <a:t> </a:t>
            </a:r>
            <a:r>
              <a:rPr lang="ru-RU" sz="1600" dirty="0" smtClean="0"/>
              <a:t>- </a:t>
            </a:r>
            <a:r>
              <a:rPr lang="ru-RU" sz="1600" dirty="0" err="1" smtClean="0"/>
              <a:t>Распостранённость</a:t>
            </a:r>
            <a:r>
              <a:rPr lang="ru-RU" sz="1600" dirty="0" smtClean="0"/>
              <a:t> </a:t>
            </a:r>
            <a:r>
              <a:rPr lang="ru-RU" sz="1600" dirty="0" smtClean="0"/>
              <a:t>употребления ПАВ в социуме ребёнка</a:t>
            </a:r>
            <a:br>
              <a:rPr lang="ru-RU" sz="1600" dirty="0" smtClean="0"/>
            </a:br>
            <a:r>
              <a:rPr lang="ru-RU" sz="1600" dirty="0" smtClean="0"/>
              <a:t> - Активная </a:t>
            </a:r>
            <a:r>
              <a:rPr lang="ru-RU" sz="1600" dirty="0" smtClean="0"/>
              <a:t>пропаганда в СМИ и неадекватная молодёжная политика</a:t>
            </a:r>
            <a:br>
              <a:rPr lang="ru-RU" sz="1600" dirty="0" smtClean="0"/>
            </a:br>
            <a:r>
              <a:rPr lang="ru-RU" sz="1600" dirty="0" smtClean="0"/>
              <a:t> - Проживание </a:t>
            </a:r>
            <a:r>
              <a:rPr lang="ru-RU" sz="1600" dirty="0" smtClean="0"/>
              <a:t>в районах с низким материальным благополучием</a:t>
            </a:r>
            <a:br>
              <a:rPr lang="ru-RU" sz="1600" dirty="0" smtClean="0"/>
            </a:br>
            <a:r>
              <a:rPr lang="ru-RU" sz="1600" dirty="0" smtClean="0"/>
              <a:t> - Отсутствие досуга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- Любопытство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- Неадекватная </a:t>
            </a:r>
            <a:r>
              <a:rPr lang="ru-RU" sz="1600" dirty="0" smtClean="0"/>
              <a:t>самооценка</a:t>
            </a:r>
            <a:br>
              <a:rPr lang="ru-RU" sz="1600" dirty="0" smtClean="0"/>
            </a:br>
            <a:r>
              <a:rPr lang="ru-RU" sz="1600" dirty="0" smtClean="0"/>
              <a:t> - Попытка </a:t>
            </a:r>
            <a:r>
              <a:rPr lang="ru-RU" sz="1600" dirty="0" smtClean="0"/>
              <a:t>уйти от эмоциональных переживаний</a:t>
            </a:r>
            <a:br>
              <a:rPr lang="ru-RU" sz="1600" dirty="0" smtClean="0"/>
            </a:br>
            <a:r>
              <a:rPr lang="ru-RU" sz="1600" dirty="0" smtClean="0"/>
              <a:t> - Подчинение </a:t>
            </a:r>
            <a:r>
              <a:rPr lang="ru-RU" sz="1600" dirty="0" smtClean="0"/>
              <a:t>давлению группы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- Наследственность</a:t>
            </a:r>
            <a:r>
              <a:rPr lang="ru-RU" sz="1600" dirty="0" smtClean="0"/>
              <a:t>, отягощённая психическими заболеваниями</a:t>
            </a:r>
            <a:br>
              <a:rPr lang="ru-RU" sz="1600" dirty="0" smtClean="0"/>
            </a:br>
            <a:r>
              <a:rPr lang="ru-RU" sz="1600" dirty="0" smtClean="0"/>
              <a:t> - Наследственность</a:t>
            </a:r>
            <a:r>
              <a:rPr lang="ru-RU" sz="1600" dirty="0" smtClean="0"/>
              <a:t>, отягощённая наркологическими заболеваниями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42852"/>
            <a:ext cx="642942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Причины употребления </a:t>
            </a:r>
            <a:r>
              <a:rPr lang="ru-RU" sz="2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ПАВ:</a:t>
            </a:r>
            <a:endParaRPr lang="ru-RU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42976" y="1071546"/>
            <a:ext cx="180530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i="1" u="sng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Социальные</a:t>
            </a:r>
            <a:r>
              <a:rPr lang="ru-RU" sz="20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14414" y="2786058"/>
            <a:ext cx="233281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i="1" u="sng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Психологические</a:t>
            </a:r>
            <a:r>
              <a:rPr lang="ru-RU" sz="20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285852" y="4214818"/>
            <a:ext cx="233749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000" b="1" i="1" u="sng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Наследственные</a:t>
            </a:r>
            <a:r>
              <a:rPr lang="ru-RU" sz="20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  <a:endParaRPr lang="ru-RU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928910"/>
            <a:ext cx="8043890" cy="3929090"/>
          </a:xfrm>
        </p:spPr>
        <p:txBody>
          <a:bodyPr>
            <a:normAutofit fontScale="55000" lnSpcReduction="20000"/>
          </a:bodyPr>
          <a:lstStyle/>
          <a:p>
            <a:r>
              <a:rPr lang="ru-RU" b="1" i="1" dirty="0" smtClean="0">
                <a:solidFill>
                  <a:schemeClr val="accent2"/>
                </a:solidFill>
              </a:rPr>
              <a:t>Курение-</a:t>
            </a:r>
            <a:r>
              <a:rPr lang="ru-RU" b="1" i="1" dirty="0" smtClean="0"/>
              <a:t> </a:t>
            </a:r>
            <a:r>
              <a:rPr lang="ru-RU" dirty="0" smtClean="0"/>
              <a:t> Действие никотина особенно опасно в определенные периоды жизни - юность, старческий возраст, когда даже слабое возбуждающее действие нарушает нервную регуляцию.</a:t>
            </a:r>
          </a:p>
          <a:p>
            <a:r>
              <a:rPr lang="ru-RU" b="1" i="1" dirty="0" smtClean="0">
                <a:solidFill>
                  <a:schemeClr val="accent2"/>
                </a:solidFill>
              </a:rPr>
              <a:t>Алкоголь-</a:t>
            </a:r>
            <a:r>
              <a:rPr lang="ru-RU" i="1" dirty="0" smtClean="0">
                <a:solidFill>
                  <a:schemeClr val="accent2"/>
                </a:solidFill>
              </a:rPr>
              <a:t> </a:t>
            </a:r>
            <a:r>
              <a:rPr lang="ru-RU" dirty="0" smtClean="0"/>
              <a:t>это наркотик, химическое вещество, которое влияет на то, как функционирует организм. Пристрастие к алкоголю вызывает сильную деградацию личности и различные заболевания: рак пищевода, желудка, цирроз печени.</a:t>
            </a:r>
          </a:p>
          <a:p>
            <a:r>
              <a:rPr lang="ru-RU" b="1" i="1" dirty="0" smtClean="0">
                <a:solidFill>
                  <a:schemeClr val="accent2"/>
                </a:solidFill>
              </a:rPr>
              <a:t>Наркотики-</a:t>
            </a:r>
            <a:r>
              <a:rPr lang="ru-RU" dirty="0" smtClean="0">
                <a:solidFill>
                  <a:schemeClr val="accent2"/>
                </a:solidFill>
              </a:rPr>
              <a:t> </a:t>
            </a:r>
            <a:r>
              <a:rPr lang="ru-RU" dirty="0" smtClean="0"/>
              <a:t>это вещество, которое способно вызвать эйфорию, психическую и физическую зависимость, причинять вред психическому и физическому здоровью человека.</a:t>
            </a:r>
          </a:p>
          <a:p>
            <a:r>
              <a:rPr lang="ru-RU" b="1" i="1" dirty="0" smtClean="0">
                <a:solidFill>
                  <a:schemeClr val="accent2"/>
                </a:solidFill>
              </a:rPr>
              <a:t>Наркомания</a:t>
            </a:r>
            <a:r>
              <a:rPr lang="ru-RU" dirty="0" smtClean="0"/>
              <a:t>– болезнь, которая поражает мозг, оказывает воздействие на эмоции и душу, разрушает социальные связи. Это тяжёлая и трудно излечимая болезнь. Наркотики нюхают, курят, вкалывают, принимают в виде таблеток. Они моментально попадают в кровь. Наркотик действует своими ядами сильно и быстро - буквально с первого раза человек может стать наркоманом! У человека появляются галлюцинации, кошмары. Наркоман ради наркотиков готов пойти на любое преступление.</a:t>
            </a:r>
            <a:endParaRPr lang="ru-RU" dirty="0"/>
          </a:p>
        </p:txBody>
      </p:sp>
      <p:pic>
        <p:nvPicPr>
          <p:cNvPr id="39938" name="Picture 2" descr="C:\Users\Пабло\Desktop\slide-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85728"/>
            <a:ext cx="6242050" cy="2651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s://cf.ppt-online.org/files/slide/a/AlWCMXREYFkVujtNsKbO12cmZ9Qn7egSf3IPGx/slide-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14348" y="1071546"/>
            <a:ext cx="75724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Нужно  уметь сказать “НЕТ!” употреблению ПАВ.</a:t>
            </a:r>
            <a:endParaRPr lang="ru-RU" dirty="0" smtClean="0">
              <a:solidFill>
                <a:srgbClr val="C00000"/>
              </a:solidFill>
            </a:endParaRP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Надо осознать аксиому: </a:t>
            </a:r>
            <a:r>
              <a:rPr lang="ru-RU" b="1" dirty="0" smtClean="0">
                <a:solidFill>
                  <a:srgbClr val="C00000"/>
                </a:solidFill>
              </a:rPr>
              <a:t>НАРКОМАНИЯ = ЗАВИСИМОСТЬ + ПРЕСТУПЛЕНИЯ (тюрьма) + СТРАДАНИЯ = СМЕРТЬ</a:t>
            </a:r>
            <a:endParaRPr lang="ru-RU" dirty="0" smtClean="0">
              <a:solidFill>
                <a:srgbClr val="C00000"/>
              </a:solidFill>
            </a:endParaRPr>
          </a:p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214290"/>
            <a:ext cx="7772400" cy="485778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тех, кто твердо решил не попадать в зависимость от употребления ПАВ, а хочет следовать в жизни правилам здорового образа жизни, предлагаю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следовать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Правило 1</a:t>
            </a:r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Постоянно вырабатывать в себе твердое “Нет!” любым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психоактивным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веществам (наркотическим и токсическим средствам), в любой дозе, какой бы она не была малой, в любой обстановке, в любой компании. Всегда только “Нет!”.</a:t>
            </a:r>
          </a:p>
          <a:p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Правило 2.</a:t>
            </a:r>
            <a:r>
              <a:rPr lang="ru-RU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Постоянное формирование у себя умений в получении удовольствий при полезной ежедневной деятельности (хорошая учеба, занятия спортом..) Твердое “Нет!” безделью, скучной и неинтересной жизни, праздному времяпровождению.</a:t>
            </a:r>
          </a:p>
          <a:p>
            <a:r>
              <a:rPr lang="ru-RU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Правило 3.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 нашей жизни большое значение приобретает умение выбирать себе друзей и товарищей среди сверстников. Третье “Нет!” – тем сверстникам и той компании, где прием ПАВ – дело обыденное.</a:t>
            </a:r>
          </a:p>
          <a:p>
            <a:r>
              <a:rPr lang="ru-RU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Правило 4.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Четвертое “Нет!” – своей стеснительности и неустойчивости, когда предлагают попробовать наркотик. Жизнь дороже!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5214942" y="642918"/>
            <a:ext cx="330652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правилам</a:t>
            </a:r>
            <a:r>
              <a:rPr lang="ru-RU" sz="1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четырех “Нет!”.</a:t>
            </a:r>
            <a:endParaRPr lang="ru-RU" sz="2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5072074"/>
            <a:ext cx="8457945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 </a:t>
            </a:r>
            <a:r>
              <a:rPr lang="ru-RU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употребление и распространение наркотических </a:t>
            </a:r>
            <a:r>
              <a:rPr lang="ru-RU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средств</a:t>
            </a:r>
          </a:p>
          <a:p>
            <a:pPr algn="ctr"/>
            <a:r>
              <a:rPr lang="ru-RU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и психотропных </a:t>
            </a:r>
            <a:r>
              <a:rPr lang="ru-RU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веществ</a:t>
            </a:r>
          </a:p>
          <a:p>
            <a:pPr algn="ctr"/>
            <a:r>
              <a:rPr lang="ru-RU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законодательством предусмотрена как административная, так и уголовная ответственность.</a:t>
            </a:r>
            <a:endParaRPr lang="ru-RU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1306</TotalTime>
  <Words>100</Words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Метро</vt:lpstr>
      <vt:lpstr>Слайд 1</vt:lpstr>
      <vt:lpstr>Слайд 2</vt:lpstr>
      <vt:lpstr>   - Неблагополучная семья  - Распостранённость употребления ПАВ в социуме ребёнка  - Активная пропаганда в СМИ и неадекватная молодёжная политика  - Проживание в районах с низким материальным благополучием  - Отсутствие досуга    - Любопытство  - Неадекватная самооценка  - Попытка уйти от эмоциональных переживаний  - Подчинение давлению группы    - Наследственность, отягощённая психическими заболеваниями  - Наследственность, отягощённая наркологическими заболеваниями 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Пабло</dc:creator>
  <cp:lastModifiedBy>Пабло</cp:lastModifiedBy>
  <cp:revision>61</cp:revision>
  <dcterms:created xsi:type="dcterms:W3CDTF">2020-04-29T16:29:13Z</dcterms:created>
  <dcterms:modified xsi:type="dcterms:W3CDTF">2020-04-30T14:25:43Z</dcterms:modified>
</cp:coreProperties>
</file>